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1" r:id="rId4"/>
    <p:sldId id="262" r:id="rId5"/>
    <p:sldId id="263" r:id="rId6"/>
    <p:sldId id="265" r:id="rId7"/>
    <p:sldId id="267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E1C914-BC10-41AC-A8C8-91DE38938270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95EB64-AE24-4EC9-B308-B345D0F31B1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1445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Профилактика негативных проявлений в детской среде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429132"/>
            <a:ext cx="7854696" cy="1714512"/>
          </a:xfrm>
        </p:spPr>
        <p:txBody>
          <a:bodyPr>
            <a:normAutofit/>
          </a:bodyPr>
          <a:lstStyle/>
          <a:p>
            <a:endParaRPr lang="ru-RU" b="1" i="1" dirty="0" smtClean="0"/>
          </a:p>
          <a:p>
            <a:r>
              <a:rPr lang="ru-RU" b="1" i="1" dirty="0" smtClean="0"/>
              <a:t>Подготовила</a:t>
            </a:r>
          </a:p>
          <a:p>
            <a:r>
              <a:rPr lang="ru-RU" b="1" i="1" dirty="0" smtClean="0"/>
              <a:t>воспитатель Прищепа В.А.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86" y="3071810"/>
            <a:ext cx="2188592" cy="29481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928934"/>
            <a:ext cx="3594538" cy="2081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514353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85728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Что такое агрессия?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357299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Агрессия – </a:t>
            </a:r>
            <a:r>
              <a:rPr lang="ru-RU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это </a:t>
            </a:r>
            <a:r>
              <a:rPr lang="ru-RU" b="1" i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склонность к причинению другим морального и физического ущерба.</a:t>
            </a:r>
          </a:p>
          <a:p>
            <a:pPr algn="just">
              <a:buClr>
                <a:srgbClr val="FF0000"/>
              </a:buClr>
            </a:pPr>
            <a:endParaRPr lang="ru-RU" b="1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</a:pPr>
            <a:r>
              <a:rPr lang="ru-RU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Агрессия – это физический акт, который иногда может запускаться и поддерживаться эмоциями, входящими в комплекс враждебности:</a:t>
            </a:r>
          </a:p>
          <a:p>
            <a:pPr algn="just">
              <a:buClr>
                <a:srgbClr val="FF0000"/>
              </a:buClr>
            </a:pPr>
            <a:r>
              <a:rPr lang="ru-RU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гнев</a:t>
            </a:r>
          </a:p>
          <a:p>
            <a:pPr algn="just">
              <a:buClr>
                <a:srgbClr val="FF0000"/>
              </a:buClr>
            </a:pPr>
            <a:r>
              <a:rPr lang="ru-RU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отвращение</a:t>
            </a:r>
          </a:p>
          <a:p>
            <a:pPr algn="just">
              <a:buClr>
                <a:srgbClr val="FF0000"/>
              </a:buClr>
            </a:pPr>
            <a:r>
              <a:rPr lang="ru-RU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презрение </a:t>
            </a:r>
          </a:p>
          <a:p>
            <a:pPr>
              <a:buClr>
                <a:srgbClr val="FF0000"/>
              </a:buClr>
            </a:pPr>
            <a:endParaRPr lang="ru-RU" b="1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ru-RU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Агрессия направлена на то, чтобы причинить ущерб,                                                                                                  оскорбить или победить.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6" y="4446051"/>
            <a:ext cx="3880775" cy="2200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53210"/>
          </a:xfrm>
        </p:spPr>
        <p:txBody>
          <a:bodyPr>
            <a:norm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4000" b="1" cap="all" spc="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Виды агрессии</a:t>
            </a:r>
            <a:endParaRPr lang="ru-RU" sz="4000" cap="all" spc="200" dirty="0">
              <a:solidFill>
                <a:srgbClr val="26262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571612"/>
            <a:ext cx="8429684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 Black" panose="020B0A04020102020204" pitchFamily="34" charset="0"/>
              </a:rPr>
              <a:t>А. </a:t>
            </a:r>
            <a:r>
              <a:rPr lang="ru-RU" sz="1600" b="1" dirty="0" err="1" smtClean="0">
                <a:latin typeface="Arial Black" panose="020B0A04020102020204" pitchFamily="34" charset="0"/>
              </a:rPr>
              <a:t>Басс</a:t>
            </a:r>
            <a:r>
              <a:rPr lang="ru-RU" sz="1600" b="1" dirty="0" smtClean="0">
                <a:latin typeface="Arial Black" panose="020B0A04020102020204" pitchFamily="34" charset="0"/>
              </a:rPr>
              <a:t> и А. </a:t>
            </a:r>
            <a:r>
              <a:rPr lang="ru-RU" sz="1600" b="1" dirty="0" err="1" smtClean="0">
                <a:latin typeface="Arial Black" panose="020B0A04020102020204" pitchFamily="34" charset="0"/>
              </a:rPr>
              <a:t>Дарки</a:t>
            </a:r>
            <a:r>
              <a:rPr lang="ru-RU" sz="1600" b="1" dirty="0" smtClean="0">
                <a:latin typeface="Arial Black" panose="020B0A04020102020204" pitchFamily="34" charset="0"/>
              </a:rPr>
              <a:t> выделяют 5-ть видов агрессии:</a:t>
            </a:r>
          </a:p>
          <a:p>
            <a:pPr algn="ctr"/>
            <a:endParaRPr lang="ru-RU" sz="1600" b="1" dirty="0" smtClean="0">
              <a:latin typeface="Arial Black" panose="020B0A040201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Физическая – </a:t>
            </a:r>
            <a:r>
              <a:rPr lang="ru-RU" sz="1600" b="1" dirty="0" smtClean="0">
                <a:latin typeface="Arial Black" panose="020B0A04020102020204" pitchFamily="34" charset="0"/>
              </a:rPr>
              <a:t>физические действия против кого-либо.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Вербальная – </a:t>
            </a:r>
            <a:r>
              <a:rPr lang="ru-RU" sz="1600" b="1" dirty="0" smtClean="0">
                <a:latin typeface="Arial Black" panose="020B0A04020102020204" pitchFamily="34" charset="0"/>
              </a:rPr>
              <a:t>угрозы, крики, ругань и пр.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Косвенная:  </a:t>
            </a:r>
          </a:p>
          <a:p>
            <a:pPr marL="342900" indent="-342900" algn="just"/>
            <a:r>
              <a:rPr lang="ru-RU" sz="16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                  </a:t>
            </a:r>
            <a:r>
              <a:rPr lang="ru-RU" b="1" i="1" dirty="0" err="1" smtClean="0">
                <a:latin typeface="Arial Black" panose="020B0A04020102020204" pitchFamily="34" charset="0"/>
              </a:rPr>
              <a:t>Направленна</a:t>
            </a:r>
            <a:r>
              <a:rPr lang="ru-RU" b="1" i="1" dirty="0" smtClean="0">
                <a:latin typeface="Arial Black" panose="020B0A04020102020204" pitchFamily="34" charset="0"/>
              </a:rPr>
              <a:t> –</a:t>
            </a:r>
            <a:r>
              <a:rPr lang="ru-RU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 smtClean="0">
                <a:latin typeface="Arial Black" panose="020B0A04020102020204" pitchFamily="34" charset="0"/>
              </a:rPr>
              <a:t>сплетни, злобные шутки;</a:t>
            </a:r>
          </a:p>
          <a:p>
            <a:pPr lvl="6" algn="just"/>
            <a:r>
              <a:rPr lang="ru-RU" b="1" i="1" dirty="0" smtClean="0">
                <a:latin typeface="Arial Black" panose="020B0A04020102020204" pitchFamily="34" charset="0"/>
              </a:rPr>
              <a:t>Ненаправленная – </a:t>
            </a:r>
            <a:r>
              <a:rPr lang="ru-RU" b="1" dirty="0" smtClean="0">
                <a:latin typeface="Arial Black" panose="020B0A04020102020204" pitchFamily="34" charset="0"/>
              </a:rPr>
              <a:t>крики в толпе, </a:t>
            </a:r>
            <a:r>
              <a:rPr lang="ru-RU" b="1" dirty="0" err="1" smtClean="0">
                <a:latin typeface="Arial Black" panose="020B0A04020102020204" pitchFamily="34" charset="0"/>
              </a:rPr>
              <a:t>топание</a:t>
            </a:r>
            <a:r>
              <a:rPr lang="ru-RU" b="1" dirty="0" smtClean="0">
                <a:latin typeface="Arial Black" panose="020B0A04020102020204" pitchFamily="34" charset="0"/>
              </a:rPr>
              <a:t> и т.д.   </a:t>
            </a:r>
          </a:p>
          <a:p>
            <a:pPr marL="342900" indent="-342900" algn="just"/>
            <a:r>
              <a:rPr lang="ru-RU" sz="16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4. Раздражение – </a:t>
            </a:r>
            <a:r>
              <a:rPr lang="ru-RU" sz="1600" b="1" dirty="0" smtClean="0">
                <a:latin typeface="Arial Black" panose="020B0A04020102020204" pitchFamily="34" charset="0"/>
              </a:rPr>
              <a:t>вспыльчивость,  грубость.</a:t>
            </a:r>
          </a:p>
          <a:p>
            <a:pPr marL="342900" indent="-342900" algn="just"/>
            <a:r>
              <a:rPr lang="ru-RU" sz="16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5. Негативизм – </a:t>
            </a:r>
            <a:r>
              <a:rPr lang="ru-RU" sz="1600" b="1" dirty="0" smtClean="0">
                <a:latin typeface="Arial Black" panose="020B0A04020102020204" pitchFamily="34" charset="0"/>
              </a:rPr>
              <a:t>оппозиционная манера поведения.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64" y="4286256"/>
            <a:ext cx="3830013" cy="2324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64" cy="58259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8572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Что такое агрессивность?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214422"/>
            <a:ext cx="84296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Агрессивность – </a:t>
            </a:r>
            <a:r>
              <a:rPr lang="ru-RU" dirty="0" smtClean="0"/>
              <a:t>свойство личности, заключающееся в готовности и предпочтении использования насильственных действий для реализации своих целей.</a:t>
            </a:r>
          </a:p>
          <a:p>
            <a:pPr algn="just"/>
            <a:endParaRPr lang="ru-RU" dirty="0" smtClean="0">
              <a:latin typeface="Arial Black" panose="020B0A04020102020204" pitchFamily="34" charset="0"/>
            </a:endParaRPr>
          </a:p>
          <a:p>
            <a:pPr algn="just"/>
            <a:r>
              <a:rPr lang="ru-RU" dirty="0" smtClean="0">
                <a:latin typeface="Arial Black" panose="020B0A04020102020204" pitchFamily="34" charset="0"/>
              </a:rPr>
              <a:t>Выделяют множество факторов, влияющих на ее появление: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Стиль воспитания в семье (</a:t>
            </a:r>
            <a:r>
              <a:rPr lang="ru-RU" dirty="0" err="1" smtClean="0">
                <a:latin typeface="Arial Black" panose="020B0A04020102020204" pitchFamily="34" charset="0"/>
              </a:rPr>
              <a:t>гипер</a:t>
            </a:r>
            <a:r>
              <a:rPr lang="ru-RU" dirty="0" smtClean="0">
                <a:latin typeface="Arial Black" panose="020B0A04020102020204" pitchFamily="34" charset="0"/>
              </a:rPr>
              <a:t>- и </a:t>
            </a:r>
            <a:r>
              <a:rPr lang="ru-RU" dirty="0" err="1" smtClean="0">
                <a:latin typeface="Arial Black" panose="020B0A04020102020204" pitchFamily="34" charset="0"/>
              </a:rPr>
              <a:t>гипоопека</a:t>
            </a:r>
            <a:r>
              <a:rPr lang="ru-RU" dirty="0" smtClean="0">
                <a:latin typeface="Arial Black" panose="020B0A04020102020204" pitchFamily="34" charset="0"/>
              </a:rPr>
              <a:t>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Повсеместная демонстрация сцен насилия;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Нестабильная социально-экономическая обстановка;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Индивидуальные особенности человека (сниженная произвольность, низкий уровень активного торможения и т.д.).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358246" cy="85725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57166"/>
            <a:ext cx="73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Агрессивность ребенка может быть физически и психически обусловленной: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85860"/>
            <a:ext cx="43577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Агрессивные реакции характерны для детей младенческого возраста и раннего возраста:</a:t>
            </a:r>
          </a:p>
          <a:p>
            <a:pPr algn="just"/>
            <a:r>
              <a:rPr lang="ru-RU" dirty="0" smtClean="0">
                <a:latin typeface="Arial Black" panose="020B0A04020102020204" pitchFamily="34" charset="0"/>
              </a:rPr>
              <a:t>у младенцев как реакция на физический дискомфорт;</a:t>
            </a:r>
          </a:p>
          <a:p>
            <a:pPr algn="just"/>
            <a:r>
              <a:rPr lang="ru-RU" dirty="0" smtClean="0">
                <a:latin typeface="Arial Black" panose="020B0A04020102020204" pitchFamily="34" charset="0"/>
              </a:rPr>
              <a:t>у детей раннего возраста из-за </a:t>
            </a:r>
            <a:r>
              <a:rPr lang="ru-RU" dirty="0" err="1" smtClean="0">
                <a:latin typeface="Arial Black" panose="020B0A04020102020204" pitchFamily="34" charset="0"/>
              </a:rPr>
              <a:t>несформированности</a:t>
            </a:r>
            <a:r>
              <a:rPr lang="ru-RU" dirty="0" smtClean="0">
                <a:latin typeface="Arial Black" panose="020B0A04020102020204" pitchFamily="34" charset="0"/>
              </a:rPr>
              <a:t> функций самоконтроля и произвольности, из-за незнания нравственных правил и норм.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4643446"/>
            <a:ext cx="3537020" cy="198515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072066" y="1428736"/>
            <a:ext cx="371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2"/>
            </a:pPr>
            <a:r>
              <a:rPr lang="ru-RU" dirty="0" smtClean="0">
                <a:latin typeface="Arial Black" panose="020B0A04020102020204" pitchFamily="34" charset="0"/>
              </a:rPr>
              <a:t>Агрессивность нельзя воспринимать однозначно отрицательно, так как она играет еще и защитную функцию – </a:t>
            </a:r>
            <a:r>
              <a:rPr lang="ru-RU" dirty="0" err="1" smtClean="0">
                <a:latin typeface="Arial Black" panose="020B0A04020102020204" pitchFamily="34" charset="0"/>
              </a:rPr>
              <a:t>функцию</a:t>
            </a:r>
            <a:r>
              <a:rPr lang="ru-RU" dirty="0" smtClean="0">
                <a:latin typeface="Arial Black" panose="020B0A04020102020204" pitchFamily="34" charset="0"/>
              </a:rPr>
              <a:t> самосохранения как физического, так и эмоционального.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615475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928670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Таким образом, можно сделать вывод: если агрессия – это действие, то агрессивность – это готовность к совершению таких действий.</a:t>
            </a:r>
            <a:endParaRPr 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Объект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1928802"/>
            <a:ext cx="4153099" cy="28552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566" y="3649162"/>
            <a:ext cx="4338213" cy="2830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285860"/>
            <a:ext cx="6885978" cy="5239484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Отказывается от коллективной игры;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понимает чувств и переживаний других детей;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ругается со взрослыми;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Создает конфликтные ситуации;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Суетлив;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может адекватно оценить свое поведение;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Имеет мускульное напряжение;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Мало и беспокойно спит;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теряет контроль над собой;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спорит и ссорится с окружающими;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Намеренно вызывает у других чувство злости и раздражения;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винит других в своих ошибках и неудачах;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испытывает чувство злости, устраивает драки;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Угрожает другим людям;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 физическую жестокость к людям и животным;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Намеренно портит имущество, чужие вещи;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способен забыть обиду, пока не отплатит «обидчику».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14290"/>
            <a:ext cx="6255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Критерии выявления агрессивных детей.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57167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Причинами агрессивного поведения детей могут быть: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166843"/>
            <a:ext cx="8572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негативизм матери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терпимость членов семьи к проявлению агрессивного поведения ребенка по отношению к другим детям и взрослым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суровость дисциплинарных воздействий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ограничение самостоятельности ребенка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авторитарное поведение родителей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чрезмерно уступчивое поведение родителей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индивидуальные особенности темперамента ребенка 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926" y="3857628"/>
            <a:ext cx="4242894" cy="265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357166"/>
            <a:ext cx="8286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28604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</a:t>
            </a:r>
            <a:r>
              <a:rPr lang="ru-RU" sz="4000" b="1" dirty="0" smtClean="0"/>
              <a:t>Причины детской агрессии»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071546"/>
            <a:ext cx="65722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itchFamily="2" charset="2"/>
              <a:buChar char="v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соматические и психические заболевания, </a:t>
            </a:r>
          </a:p>
          <a:p>
            <a:pPr marL="742950" indent="-742950">
              <a:buFont typeface="Wingdings" pitchFamily="2" charset="2"/>
              <a:buChar char="v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недостаточное развитие интеллекта, </a:t>
            </a:r>
          </a:p>
          <a:p>
            <a:pPr marL="742950" indent="-742950">
              <a:buFont typeface="Wingdings" pitchFamily="2" charset="2"/>
              <a:buChar char="v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низкий уровень самоконтроля, </a:t>
            </a:r>
          </a:p>
          <a:p>
            <a:pPr marL="742950" indent="-742950">
              <a:buFont typeface="Wingdings" pitchFamily="2" charset="2"/>
              <a:buChar char="v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повышенная возбудимость нервной системы, </a:t>
            </a:r>
          </a:p>
          <a:p>
            <a:pPr marL="742950" indent="-742950">
              <a:buFont typeface="Wingdings" pitchFamily="2" charset="2"/>
              <a:buChar char="v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неразвитость коммуникативных навыков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</TotalTime>
  <Words>368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Constantia</vt:lpstr>
      <vt:lpstr>Symbol</vt:lpstr>
      <vt:lpstr>Times New Roman</vt:lpstr>
      <vt:lpstr>Wingdings</vt:lpstr>
      <vt:lpstr>Wingdings 2</vt:lpstr>
      <vt:lpstr>Поток</vt:lpstr>
      <vt:lpstr>Профилактика негативных проявлений в детской среде</vt:lpstr>
      <vt:lpstr>                      </vt:lpstr>
      <vt:lpstr>Виды агрессии</vt:lpstr>
      <vt:lpstr> </vt:lpstr>
      <vt:lpstr> </vt:lpstr>
      <vt:lpstr> </vt:lpstr>
      <vt:lpstr> Отказывается от коллективной игры;  Не понимает чувств и переживаний других детей;  Часто ругается со взрослыми;  Создает конфликтные ситуации;  Суетлив;  Не может адекватно оценить свое поведение;  Имеет мускульное напряжение;  Мало и беспокойно спит;  Часто теряет контроль над собой;  Часто спорит и ссорится с окружающими;  Намеренно вызывает у других чувство злости и раздражения;  Часто винит других в своих ошибках и неудачах;  Часто испытывает чувство злости, устраивает драки;  Угрожает другим людям;  Проявляет физическую жестокость к людям и животным;  Намеренно портит имущество, чужие вещи;  Не способен забыть обиду, пока не отплатит «обидчику».  </vt:lpstr>
      <vt:lpstr> </vt:lpstr>
      <vt:lpstr>Презентация PowerPoint</vt:lpstr>
      <vt:lpstr>Спасибо за внимание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на тему: «Роль отцов в воспитании детей»</dc:title>
  <dc:creator>Kolobok</dc:creator>
  <cp:lastModifiedBy>user</cp:lastModifiedBy>
  <cp:revision>27</cp:revision>
  <dcterms:created xsi:type="dcterms:W3CDTF">2016-04-12T06:49:34Z</dcterms:created>
  <dcterms:modified xsi:type="dcterms:W3CDTF">2023-02-11T11:08:48Z</dcterms:modified>
</cp:coreProperties>
</file>